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</p:sldMasterIdLst>
  <p:notesMasterIdLst>
    <p:notesMasterId r:id="rId21"/>
  </p:notesMasterIdLst>
  <p:handoutMasterIdLst>
    <p:handoutMasterId r:id="rId22"/>
  </p:handoutMasterIdLst>
  <p:sldIdLst>
    <p:sldId id="268" r:id="rId2"/>
    <p:sldId id="288" r:id="rId3"/>
    <p:sldId id="289" r:id="rId4"/>
    <p:sldId id="270" r:id="rId5"/>
    <p:sldId id="283" r:id="rId6"/>
    <p:sldId id="271" r:id="rId7"/>
    <p:sldId id="272" r:id="rId8"/>
    <p:sldId id="273" r:id="rId9"/>
    <p:sldId id="285" r:id="rId10"/>
    <p:sldId id="287" r:id="rId11"/>
    <p:sldId id="286" r:id="rId12"/>
    <p:sldId id="275" r:id="rId13"/>
    <p:sldId id="276" r:id="rId14"/>
    <p:sldId id="277" r:id="rId15"/>
    <p:sldId id="278" r:id="rId16"/>
    <p:sldId id="279" r:id="rId17"/>
    <p:sldId id="280" r:id="rId18"/>
    <p:sldId id="284" r:id="rId19"/>
    <p:sldId id="281" r:id="rId20"/>
  </p:sldIdLst>
  <p:sldSz cx="12188825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4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pos="959">
          <p15:clr>
            <a:srgbClr val="A4A3A4"/>
          </p15:clr>
        </p15:guide>
        <p15:guide id="5" pos="67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414" y="108"/>
      </p:cViewPr>
      <p:guideLst>
        <p:guide orient="horz" pos="2160"/>
        <p:guide orient="horz" pos="384"/>
        <p:guide orient="horz" pos="3792"/>
        <p:guide pos="959"/>
        <p:guide pos="671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78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437708C-4ECB-44B8-A422-6C914CA8853D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2019-08-02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886E15-F82A-4596-A46C-375C6D3981E1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83081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603DC1-1EAB-40C2-BD43-C56BDD106B2D}" type="datetime1">
              <a:rPr lang="ko-KR" altLang="en-US" noProof="0" smtClean="0"/>
              <a:t>2019-08-02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F105DB2-FD3E-441D-8B7E-7AE83ECE27B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8947205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276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443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730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874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n-US" altLang="ko-KR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489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315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002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n-US" altLang="ko-KR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744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n-US" altLang="ko-KR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21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블록"/>
          <p:cNvSpPr/>
          <p:nvPr/>
        </p:nvSpPr>
        <p:spPr bwMode="invGray">
          <a:xfrm>
            <a:off x="1141413" y="1600200"/>
            <a:ext cx="11047412" cy="3276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위쪽 그래픽"/>
          <p:cNvGrpSpPr/>
          <p:nvPr/>
        </p:nvGrpSpPr>
        <p:grpSpPr>
          <a:xfrm>
            <a:off x="1279" y="0"/>
            <a:ext cx="12188952" cy="429768"/>
            <a:chOff x="1279" y="0"/>
            <a:chExt cx="12188952" cy="429768"/>
          </a:xfrm>
        </p:grpSpPr>
        <p:sp>
          <p:nvSpPr>
            <p:cNvPr id="8" name="직사각형 7"/>
            <p:cNvSpPr/>
            <p:nvPr/>
          </p:nvSpPr>
          <p:spPr>
            <a:xfrm>
              <a:off x="1279" y="0"/>
              <a:ext cx="12188952" cy="228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79" y="228600"/>
              <a:ext cx="12188952" cy="201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279" y="306324"/>
              <a:ext cx="12188952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아래쪽 그래픽"/>
          <p:cNvGrpSpPr/>
          <p:nvPr/>
        </p:nvGrpSpPr>
        <p:grpSpPr>
          <a:xfrm>
            <a:off x="0" y="6080760"/>
            <a:ext cx="12190231" cy="777240"/>
            <a:chOff x="0" y="6080760"/>
            <a:chExt cx="12190231" cy="777240"/>
          </a:xfrm>
        </p:grpSpPr>
        <p:sp>
          <p:nvSpPr>
            <p:cNvPr id="13" name="직사각형 12"/>
            <p:cNvSpPr/>
            <p:nvPr/>
          </p:nvSpPr>
          <p:spPr>
            <a:xfrm>
              <a:off x="0" y="6217920"/>
              <a:ext cx="12188825" cy="6400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279" y="60807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279" y="6172200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 bwMode="invGray">
          <a:xfrm>
            <a:off x="1522414" y="1905000"/>
            <a:ext cx="9143998" cy="26670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598" cy="838200"/>
          </a:xfrm>
        </p:spPr>
        <p:txBody>
          <a:bodyPr rtlCol="0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8F87D46-25E5-49AB-BA4B-46681A2FB7DE}" type="datetime1">
              <a:rPr lang="ko-KR" altLang="en-US" noProof="0" smtClean="0"/>
              <a:t>2019-08-02</a:t>
            </a:fld>
            <a:endParaRPr lang="ko-KR" altLang="en-US" noProof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08816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6E4AA80-5FFB-4E83-9A37-D2D4DB167DA1}" type="datetime1">
              <a:rPr lang="ko-KR" altLang="en-US" noProof="0" smtClean="0"/>
              <a:t>2019-08-02</a:t>
            </a:fld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22379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494507" y="609600"/>
            <a:ext cx="1143001" cy="5410200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3" y="609600"/>
            <a:ext cx="7696198" cy="5410200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FC15EA2-D3B4-4642-9A27-C3B0937B11C6}" type="datetime1">
              <a:rPr lang="ko-KR" altLang="en-US" noProof="0" smtClean="0"/>
              <a:t>2019-08-02</a:t>
            </a:fld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5341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 algn="l"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4A3C87F-1763-4789-91C7-4DB702EE398E}" type="datetime1">
              <a:rPr lang="ko-KR" altLang="en-US" noProof="0" smtClean="0"/>
              <a:t>2019-08-02</a:t>
            </a:fld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064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 algn="l"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7A65C81-F84C-4108-BEF5-EB67D833E3A9}" type="datetime1">
              <a:rPr lang="ko-KR" altLang="en-US" noProof="0" smtClean="0"/>
              <a:t>2019-08-02</a:t>
            </a:fld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89459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rmAutofit/>
          </a:bodyPr>
          <a:lstStyle>
            <a:lvl1pPr algn="l">
              <a:defRPr sz="5400" b="0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522413" y="4876800"/>
            <a:ext cx="8229598" cy="11430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6AAAE59-1BDB-4BC7-8C12-23A0CFD562CB}" type="datetime1">
              <a:rPr lang="ko-KR" altLang="en-US" noProof="0" smtClean="0"/>
              <a:t>2019-08-02</a:t>
            </a:fld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8410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1522413" y="1904999"/>
            <a:ext cx="4435564" cy="4088921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230849" y="1904999"/>
            <a:ext cx="4435564" cy="4088921"/>
          </a:xfrm>
        </p:spPr>
        <p:txBody>
          <a:bodyPr rtlCol="0">
            <a:normAutofit/>
          </a:bodyPr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35158F4-73C5-45AD-B423-124C9C54F68F}" type="datetime1">
              <a:rPr lang="ko-KR" altLang="en-US" noProof="0" smtClean="0"/>
              <a:t>2019-08-02</a:t>
            </a:fld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1225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522413" y="1828800"/>
            <a:ext cx="4419599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1522413" y="2590801"/>
            <a:ext cx="4419599" cy="3429000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246814" y="1828800"/>
            <a:ext cx="4419599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246814" y="2590801"/>
            <a:ext cx="4419599" cy="3429000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1D49FB9-1D28-41DA-B40D-C9547997CBDC}" type="datetime1">
              <a:rPr lang="ko-KR" altLang="en-US" noProof="0" smtClean="0"/>
              <a:t>2019-08-02</a:t>
            </a:fld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9770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E8204A8-394E-4932-B2B5-BF23D5A6E106}" type="datetime1">
              <a:rPr lang="ko-KR" altLang="en-US" noProof="0" smtClean="0"/>
              <a:t>2019-08-02</a:t>
            </a:fld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98131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아래쪽 그래픽"/>
          <p:cNvGrpSpPr/>
          <p:nvPr userDrawn="1"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직사각형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C3F8FFB-E840-443D-94D7-270101C73401}" type="datetime1">
              <a:rPr lang="ko-KR" altLang="en-US" noProof="0" smtClean="0"/>
              <a:t>2019-08-02</a:t>
            </a:fld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03003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틀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rtlCol="0" anchor="b">
            <a:normAutofit/>
          </a:bodyPr>
          <a:lstStyle>
            <a:lvl1pPr algn="l">
              <a:defRPr sz="32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491930" y="1293495"/>
            <a:ext cx="5577840" cy="4023360"/>
          </a:xfrm>
        </p:spPr>
        <p:txBody>
          <a:bodyPr rtlCol="0">
            <a:normAutofit/>
          </a:bodyPr>
          <a:lstStyle>
            <a:lvl1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7923214" y="3536829"/>
            <a:ext cx="3124200" cy="1797169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E229CAE-447B-48A0-89A3-673B2195BCE4}" type="datetime1">
              <a:rPr lang="ko-KR" altLang="en-US" noProof="0" smtClean="0"/>
              <a:t>2019-08-02</a:t>
            </a:fld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1613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틀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rtlCol="0" anchor="b">
            <a:normAutofit/>
          </a:bodyPr>
          <a:lstStyle>
            <a:lvl1pPr algn="l">
              <a:defRPr sz="32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 hasCustomPrompt="1"/>
          </p:nvPr>
        </p:nvSpPr>
        <p:spPr>
          <a:xfrm>
            <a:off x="1400490" y="1202055"/>
            <a:ext cx="5760720" cy="4206240"/>
          </a:xfrm>
          <a:solidFill>
            <a:schemeClr val="bg1">
              <a:lumMod val="95000"/>
            </a:schemeClr>
          </a:solidFill>
        </p:spPr>
        <p:txBody>
          <a:bodyPr tIns="91440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7923214" y="3536829"/>
            <a:ext cx="3124200" cy="1797171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6FC5E80-A003-4FC9-8085-493D7FD69E39}" type="datetime1">
              <a:rPr lang="ko-KR" altLang="en-US" noProof="0" smtClean="0"/>
              <a:t>2019-08-02</a:t>
            </a:fld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3186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아래쪽 그래픽"/>
          <p:cNvGrpSpPr/>
          <p:nvPr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직사각형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위쪽 그래픽"/>
          <p:cNvGrpSpPr/>
          <p:nvPr/>
        </p:nvGrpSpPr>
        <p:grpSpPr>
          <a:xfrm>
            <a:off x="1279" y="0"/>
            <a:ext cx="12188952" cy="320040"/>
            <a:chOff x="1279" y="0"/>
            <a:chExt cx="12188952" cy="320040"/>
          </a:xfrm>
        </p:grpSpPr>
        <p:sp>
          <p:nvSpPr>
            <p:cNvPr id="11" name="직사각형 10"/>
            <p:cNvSpPr/>
            <p:nvPr/>
          </p:nvSpPr>
          <p:spPr>
            <a:xfrm>
              <a:off x="1279" y="0"/>
              <a:ext cx="12188952" cy="1702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279" y="170234"/>
              <a:ext cx="12188952" cy="1498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79" y="231421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noProof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22876" y="1905000"/>
            <a:ext cx="9143538" cy="369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 bwMode="auto">
          <a:xfrm>
            <a:off x="1507498" y="6516865"/>
            <a:ext cx="606214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 bwMode="auto">
          <a:xfrm>
            <a:off x="7994363" y="6516865"/>
            <a:ext cx="132762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72FC373-2328-4228-A51A-0917F7F94F08}" type="datetime1">
              <a:rPr lang="ko-KR" altLang="en-US" noProof="0" smtClean="0"/>
              <a:t>2019-08-02</a:t>
            </a:fld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 bwMode="auto">
          <a:xfrm>
            <a:off x="9730094" y="6516865"/>
            <a:ext cx="93631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F28FB93-0A08-4E7D-8E63-9EFA29F1E09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1068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1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>
              <a:lumMod val="50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74320" indent="-274320" algn="l" defTabSz="914400" rtl="0" eaLnBrk="1" latinLnBrk="1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Wingdings" pitchFamily="2" charset="2"/>
        <a:buChar char="§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4864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tx1"/>
        </a:buClr>
        <a:buSzPct val="100000"/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2296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972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258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5544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BT-Plan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 latinLnBrk="1"/>
            <a:r>
              <a:rPr lang="en-US" altLang="ko-KR" dirty="0"/>
              <a:t>BT-Plan | </a:t>
            </a:r>
            <a:r>
              <a:rPr lang="ko-KR" altLang="en-US" dirty="0"/>
              <a:t>정희성</a:t>
            </a:r>
          </a:p>
        </p:txBody>
      </p:sp>
    </p:spTree>
    <p:extLst>
      <p:ext uri="{BB962C8B-B14F-4D97-AF65-F5344CB8AC3E}">
        <p14:creationId xmlns:p14="http://schemas.microsoft.com/office/powerpoint/2010/main" val="2957189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E4238-E286-4606-9E1A-38089EDF0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코드 </a:t>
            </a:r>
            <a:r>
              <a:rPr lang="en-US" altLang="ko-KR" dirty="0"/>
              <a:t>– </a:t>
            </a:r>
            <a:r>
              <a:rPr lang="ko-KR" altLang="en-US" dirty="0"/>
              <a:t>구글 </a:t>
            </a:r>
            <a:r>
              <a:rPr lang="en-US" altLang="ko-KR" dirty="0"/>
              <a:t>API </a:t>
            </a:r>
            <a:r>
              <a:rPr lang="ko-KR" altLang="en-US" dirty="0" err="1"/>
              <a:t>리캡차</a:t>
            </a:r>
            <a:r>
              <a:rPr lang="ko-KR" altLang="en-US" dirty="0"/>
              <a:t> </a:t>
            </a:r>
            <a:r>
              <a:rPr lang="en-US" altLang="ko-KR" dirty="0"/>
              <a:t>v2 (2)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33ACA8A-723E-4005-8A89-FA0417CE0B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65820" y="1706415"/>
            <a:ext cx="5688632" cy="45671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B4D54A-6F07-40E8-9325-15B8FFF9C64F}"/>
              </a:ext>
            </a:extLst>
          </p:cNvPr>
          <p:cNvSpPr txBox="1"/>
          <p:nvPr/>
        </p:nvSpPr>
        <p:spPr>
          <a:xfrm>
            <a:off x="6598468" y="1994357"/>
            <a:ext cx="4752528" cy="2308324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웹 페이지에서 개인 </a:t>
            </a:r>
            <a:r>
              <a:rPr lang="en-US" altLang="ko-KR" dirty="0"/>
              <a:t>API </a:t>
            </a:r>
            <a:r>
              <a:rPr lang="ko-KR" altLang="en-US" dirty="0"/>
              <a:t>키와 사용자의 입력 값을 </a:t>
            </a:r>
            <a:r>
              <a:rPr lang="en-US" altLang="ko-KR" dirty="0"/>
              <a:t>Ajax</a:t>
            </a:r>
            <a:r>
              <a:rPr lang="ko-KR" altLang="en-US" dirty="0"/>
              <a:t>를 이용하여 검증 클래스로 전송합니다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구글에서 발급받은 개인 </a:t>
            </a:r>
            <a:r>
              <a:rPr lang="en-US" altLang="ko-KR" dirty="0"/>
              <a:t>API </a:t>
            </a:r>
            <a:r>
              <a:rPr lang="ko-KR" altLang="en-US" dirty="0"/>
              <a:t>키를 검증하고 사용자가 입력한 값을 보내고 구글 서버에서 이를 확인하여 결과 값을 반환 받는 클래스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43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53BD67-525A-4AEA-A53E-49129C40A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505" y="586033"/>
            <a:ext cx="9143538" cy="1066800"/>
          </a:xfrm>
        </p:spPr>
        <p:txBody>
          <a:bodyPr/>
          <a:lstStyle/>
          <a:p>
            <a:r>
              <a:rPr lang="ko-KR" altLang="en-US" dirty="0"/>
              <a:t>구현 코드 </a:t>
            </a:r>
            <a:r>
              <a:rPr lang="en-US" altLang="ko-KR" dirty="0"/>
              <a:t>– </a:t>
            </a:r>
            <a:r>
              <a:rPr lang="ko-KR" altLang="en-US" dirty="0"/>
              <a:t>이메일 인증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CAAA6A6-1BB2-4105-B6D8-6E0AB01707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4412" y="1393416"/>
            <a:ext cx="4435475" cy="2968100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9930D49-1C5E-4142-9631-1DEDF2FD2B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5505" y="1844824"/>
            <a:ext cx="4435475" cy="2065285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8BDC66-F89E-4EB0-90E6-21D3ED5E9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316" y="4437112"/>
            <a:ext cx="6672066" cy="16973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DAA9C9-4DDC-440F-BC90-F6AB61E44DE1}"/>
              </a:ext>
            </a:extLst>
          </p:cNvPr>
          <p:cNvSpPr txBox="1"/>
          <p:nvPr/>
        </p:nvSpPr>
        <p:spPr>
          <a:xfrm>
            <a:off x="675505" y="4102100"/>
            <a:ext cx="4194771" cy="1754326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구글 메일 서버를 이용하여 관리자 메일 계정으로 사용자의 메일 주소로 발신을 합니다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구글 메일 서버 라이브러리를 사용 하는 방법도 있고</a:t>
            </a:r>
            <a:r>
              <a:rPr lang="en-US" altLang="ko-KR" dirty="0"/>
              <a:t>, </a:t>
            </a:r>
            <a:r>
              <a:rPr lang="ko-KR" altLang="en-US" dirty="0"/>
              <a:t>클래스를 만들어 사용할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22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981844" y="417984"/>
            <a:ext cx="9143538" cy="1066800"/>
          </a:xfrm>
        </p:spPr>
        <p:txBody>
          <a:bodyPr rtlCol="0"/>
          <a:lstStyle/>
          <a:p>
            <a:pPr rtl="0"/>
            <a:r>
              <a:rPr lang="ko-KR" altLang="en-US" dirty="0"/>
              <a:t>로그인 기능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5F477BA-B59A-495F-A3E8-0C5D61161D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49796" y="1412776"/>
            <a:ext cx="3655863" cy="2785884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1D6381-FC61-4A4D-995F-16D93641A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710" y="2780573"/>
            <a:ext cx="4261805" cy="3384376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36F2B7-3B66-4AC9-81F6-B5A404998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0476" y="1429487"/>
            <a:ext cx="4435564" cy="4088921"/>
          </a:xfrm>
        </p:spPr>
        <p:txBody>
          <a:bodyPr/>
          <a:lstStyle/>
          <a:p>
            <a:r>
              <a:rPr lang="ko-KR" altLang="en-US" dirty="0" err="1"/>
              <a:t>리캡챠를</a:t>
            </a:r>
            <a:r>
              <a:rPr lang="ko-KR" altLang="en-US" dirty="0"/>
              <a:t> 활용하여 중복로그인을 방지했습니다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회원가입 인증을 인증해야 로그인이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</a:t>
            </a:r>
            <a:r>
              <a:rPr lang="ko-KR" altLang="en-US" dirty="0"/>
              <a:t>쿼리를 활용하여 드롭다운 기능으로 인증 이메일 재 발송</a:t>
            </a:r>
            <a:r>
              <a:rPr lang="en-US" altLang="ko-KR" dirty="0"/>
              <a:t>, ID </a:t>
            </a:r>
            <a:r>
              <a:rPr lang="ko-KR" altLang="en-US" dirty="0"/>
              <a:t>및 </a:t>
            </a:r>
            <a:r>
              <a:rPr lang="en-US" altLang="ko-KR" dirty="0"/>
              <a:t>PW </a:t>
            </a:r>
            <a:r>
              <a:rPr lang="ko-KR" altLang="en-US" dirty="0"/>
              <a:t>찾기 페이지로 이동합니다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974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522643" y="296586"/>
            <a:ext cx="9143538" cy="1066800"/>
          </a:xfrm>
        </p:spPr>
        <p:txBody>
          <a:bodyPr rtlCol="0"/>
          <a:lstStyle/>
          <a:p>
            <a:pPr rtl="0"/>
            <a:r>
              <a:rPr lang="en-US" altLang="ko-KR" dirty="0"/>
              <a:t>ID &amp; PW </a:t>
            </a:r>
            <a:r>
              <a:rPr lang="ko-KR" altLang="en-US" dirty="0"/>
              <a:t>찾기</a:t>
            </a:r>
            <a:r>
              <a:rPr lang="en-US" altLang="ko-KR" dirty="0"/>
              <a:t>, </a:t>
            </a:r>
            <a:r>
              <a:rPr lang="ko-KR" altLang="en-US" dirty="0"/>
              <a:t>인증 이메일 재 발송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7001FBA5-335A-4C69-86D7-7365C09420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21804" y="1412041"/>
            <a:ext cx="2808312" cy="2531801"/>
          </a:xfrm>
        </p:spPr>
      </p:pic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EA29BE0F-58B0-44AE-B43B-04C8635A06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412525" y="1400122"/>
            <a:ext cx="2761560" cy="2536408"/>
          </a:xfrm>
        </p:spPr>
      </p:pic>
      <p:pic>
        <p:nvPicPr>
          <p:cNvPr id="5" name="내용 개체 틀 8">
            <a:extLst>
              <a:ext uri="{FF2B5EF4-FFF2-40B4-BE49-F238E27FC236}">
                <a16:creationId xmlns:a16="http://schemas.microsoft.com/office/drawing/2014/main" id="{C9544F1B-6B3C-45DD-A79A-7F1F2AB26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96" y="4020703"/>
            <a:ext cx="3752476" cy="2250408"/>
          </a:xfrm>
          <a:prstGeom prst="rect">
            <a:avLst/>
          </a:prstGeom>
        </p:spPr>
      </p:pic>
      <p:pic>
        <p:nvPicPr>
          <p:cNvPr id="6" name="내용 개체 틀 11">
            <a:extLst>
              <a:ext uri="{FF2B5EF4-FFF2-40B4-BE49-F238E27FC236}">
                <a16:creationId xmlns:a16="http://schemas.microsoft.com/office/drawing/2014/main" id="{A500DA8D-F8D8-4CF2-9343-A558553A5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2272" y="4010002"/>
            <a:ext cx="3584280" cy="21602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8C2882-F54F-4A4A-AB7F-44504B8DAA71}"/>
              </a:ext>
            </a:extLst>
          </p:cNvPr>
          <p:cNvSpPr txBox="1"/>
          <p:nvPr/>
        </p:nvSpPr>
        <p:spPr>
          <a:xfrm>
            <a:off x="7678588" y="2377363"/>
            <a:ext cx="3672408" cy="129266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/>
              <a:t>아이디와 임시비밀번호가 사용자의 메일로 전송되게 했습니다</a:t>
            </a:r>
            <a:r>
              <a:rPr lang="en-US" altLang="ko-KR" sz="2000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8553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1:1 </a:t>
            </a:r>
            <a:r>
              <a:rPr lang="ko-KR" altLang="en-US" dirty="0"/>
              <a:t>관리자 문의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F401B2D-8750-475D-8EE2-FB3A5B1E6C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28403" y="1676400"/>
            <a:ext cx="5116715" cy="4176464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96DBA51-149F-4922-8AEE-14913D759A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22404" y="2180456"/>
            <a:ext cx="5851165" cy="3168352"/>
          </a:xfrm>
        </p:spPr>
      </p:pic>
    </p:spTree>
    <p:extLst>
      <p:ext uri="{BB962C8B-B14F-4D97-AF65-F5344CB8AC3E}">
        <p14:creationId xmlns:p14="http://schemas.microsoft.com/office/powerpoint/2010/main" val="120021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회원 간 쪽지 기능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908181A-4138-4E09-B248-E8444B00E9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93812" y="1847568"/>
            <a:ext cx="5184576" cy="3697034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945E404-4C0F-4B7F-9B1B-C06601831B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04572" y="1847568"/>
            <a:ext cx="5564318" cy="3697034"/>
          </a:xfrm>
        </p:spPr>
      </p:pic>
    </p:spTree>
    <p:extLst>
      <p:ext uri="{BB962C8B-B14F-4D97-AF65-F5344CB8AC3E}">
        <p14:creationId xmlns:p14="http://schemas.microsoft.com/office/powerpoint/2010/main" val="89784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5B1EAB-D979-4ED9-8030-C7585206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 정보 보기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1D7C11D-73DF-4813-B226-C2AC34D622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7788" y="1772816"/>
            <a:ext cx="5067225" cy="4019062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3DCEA6-FE8D-4FCC-B493-D1C34BB9D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1214" y="2492896"/>
            <a:ext cx="4435564" cy="4088921"/>
          </a:xfrm>
        </p:spPr>
        <p:txBody>
          <a:bodyPr/>
          <a:lstStyle/>
          <a:p>
            <a:r>
              <a:rPr lang="ko-KR" altLang="en-US" dirty="0"/>
              <a:t>로그인을 하면 내 정보를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정보를 수정하고 싶으면 현재 사용하고 있는 비밀번호를 입력해야 수정페이지로 이동 가능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95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644FB-67E6-48CA-A68F-8C2C9970D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 정보 수정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B14D526-F990-4787-91D6-149F0C4FD4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1844" y="1904520"/>
            <a:ext cx="4320480" cy="4365330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FE5AE0-3451-4571-A3B3-53B0ECCB2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0850" y="2348880"/>
            <a:ext cx="4435564" cy="4088921"/>
          </a:xfrm>
        </p:spPr>
        <p:txBody>
          <a:bodyPr/>
          <a:lstStyle/>
          <a:p>
            <a:r>
              <a:rPr lang="ko-KR" altLang="en-US" dirty="0"/>
              <a:t>회원 가입 페이지와 동일하게 닉네임 중복 검사와 주소 </a:t>
            </a:r>
            <a:r>
              <a:rPr lang="en-US" altLang="ko-KR" dirty="0"/>
              <a:t>API</a:t>
            </a:r>
            <a:r>
              <a:rPr lang="ko-KR" altLang="en-US" dirty="0"/>
              <a:t>를 적용하여 수정할 수 있게 구현했습니다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회원 정보를 수정하면 자동으로 로그아웃이 되고 메인 페이지로 이동합니다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96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361EA-260E-4C3C-95B0-F3D9B884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 탈퇴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7B35B9D-0F80-4170-A7E4-C41A7BD4A4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1844" y="1772816"/>
            <a:ext cx="5036807" cy="4088920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1B28A9-7433-4D73-AB17-71BF1E08BC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회원 탈퇴 확인 메시지를 입력 해야만 탈퇴가 가능하게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스크립트를 적용하여 탈퇴 메시지가 다르면 입력 필드 옆에 틀리다고 알려주게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005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9FF75-9D8F-4259-9DCD-147761983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916" y="2636912"/>
            <a:ext cx="9143538" cy="1066800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1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62A7BD1-2BC3-4FC6-AB93-F748D2B0290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58" y="1715358"/>
            <a:ext cx="6684134" cy="3804896"/>
          </a:xfrm>
          <a:prstGeom prst="rect">
            <a:avLst/>
          </a:prstGeom>
          <a:ln>
            <a:noFill/>
          </a:ln>
        </p:spPr>
      </p:pic>
      <p:sp>
        <p:nvSpPr>
          <p:cNvPr id="6" name="자유형 14">
            <a:extLst>
              <a:ext uri="{FF2B5EF4-FFF2-40B4-BE49-F238E27FC236}">
                <a16:creationId xmlns:a16="http://schemas.microsoft.com/office/drawing/2014/main" id="{110D62E4-F26B-4008-A628-F484CC1636B4}"/>
              </a:ext>
            </a:extLst>
          </p:cNvPr>
          <p:cNvSpPr/>
          <p:nvPr/>
        </p:nvSpPr>
        <p:spPr>
          <a:xfrm>
            <a:off x="1599055" y="2401084"/>
            <a:ext cx="4461789" cy="603372"/>
          </a:xfrm>
          <a:custGeom>
            <a:avLst/>
            <a:gdLst>
              <a:gd name="connsiteX0" fmla="*/ 3580598 w 3580598"/>
              <a:gd name="connsiteY0" fmla="*/ 575891 h 575891"/>
              <a:gd name="connsiteX1" fmla="*/ 2589196 w 3580598"/>
              <a:gd name="connsiteY1" fmla="*/ 27251 h 575891"/>
              <a:gd name="connsiteX2" fmla="*/ 0 w 3580598"/>
              <a:gd name="connsiteY2" fmla="*/ 133129 h 575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80598" h="575891">
                <a:moveTo>
                  <a:pt x="3580598" y="575891"/>
                </a:moveTo>
                <a:cubicBezTo>
                  <a:pt x="3383280" y="338468"/>
                  <a:pt x="3185962" y="101045"/>
                  <a:pt x="2589196" y="27251"/>
                </a:cubicBezTo>
                <a:cubicBezTo>
                  <a:pt x="1992430" y="-46543"/>
                  <a:pt x="996215" y="43293"/>
                  <a:pt x="0" y="133129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자유형 15">
            <a:extLst>
              <a:ext uri="{FF2B5EF4-FFF2-40B4-BE49-F238E27FC236}">
                <a16:creationId xmlns:a16="http://schemas.microsoft.com/office/drawing/2014/main" id="{279939E3-63CF-4F23-BC21-6CF02473C106}"/>
              </a:ext>
            </a:extLst>
          </p:cNvPr>
          <p:cNvSpPr/>
          <p:nvPr/>
        </p:nvSpPr>
        <p:spPr>
          <a:xfrm>
            <a:off x="2261691" y="2383351"/>
            <a:ext cx="3801615" cy="1808225"/>
          </a:xfrm>
          <a:custGeom>
            <a:avLst/>
            <a:gdLst>
              <a:gd name="connsiteX0" fmla="*/ 3311090 w 3311090"/>
              <a:gd name="connsiteY0" fmla="*/ 459756 h 1287529"/>
              <a:gd name="connsiteX1" fmla="*/ 1511166 w 3311090"/>
              <a:gd name="connsiteY1" fmla="*/ 36245 h 1287529"/>
              <a:gd name="connsiteX2" fmla="*/ 0 w 3311090"/>
              <a:gd name="connsiteY2" fmla="*/ 1287529 h 128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1090" h="1287529">
                <a:moveTo>
                  <a:pt x="3311090" y="459756"/>
                </a:moveTo>
                <a:cubicBezTo>
                  <a:pt x="2687052" y="179019"/>
                  <a:pt x="2063014" y="-101717"/>
                  <a:pt x="1511166" y="36245"/>
                </a:cubicBezTo>
                <a:cubicBezTo>
                  <a:pt x="959318" y="174207"/>
                  <a:pt x="479659" y="730868"/>
                  <a:pt x="0" y="1287529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자유형 16">
            <a:extLst>
              <a:ext uri="{FF2B5EF4-FFF2-40B4-BE49-F238E27FC236}">
                <a16:creationId xmlns:a16="http://schemas.microsoft.com/office/drawing/2014/main" id="{93FEDC17-AEFF-4DE0-A97A-1AC8D0E8E8B1}"/>
              </a:ext>
            </a:extLst>
          </p:cNvPr>
          <p:cNvSpPr/>
          <p:nvPr/>
        </p:nvSpPr>
        <p:spPr>
          <a:xfrm>
            <a:off x="4972889" y="2870646"/>
            <a:ext cx="1055161" cy="696753"/>
          </a:xfrm>
          <a:custGeom>
            <a:avLst/>
            <a:gdLst>
              <a:gd name="connsiteX0" fmla="*/ 2059806 w 2059806"/>
              <a:gd name="connsiteY0" fmla="*/ 85688 h 499574"/>
              <a:gd name="connsiteX1" fmla="*/ 1443789 w 2059806"/>
              <a:gd name="connsiteY1" fmla="*/ 18311 h 499574"/>
              <a:gd name="connsiteX2" fmla="*/ 693019 w 2059806"/>
              <a:gd name="connsiteY2" fmla="*/ 47187 h 499574"/>
              <a:gd name="connsiteX3" fmla="*/ 0 w 2059806"/>
              <a:gd name="connsiteY3" fmla="*/ 499574 h 49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806" h="499574">
                <a:moveTo>
                  <a:pt x="2059806" y="85688"/>
                </a:moveTo>
                <a:cubicBezTo>
                  <a:pt x="1865696" y="55208"/>
                  <a:pt x="1671587" y="24728"/>
                  <a:pt x="1443789" y="18311"/>
                </a:cubicBezTo>
                <a:cubicBezTo>
                  <a:pt x="1215991" y="11894"/>
                  <a:pt x="933650" y="-33023"/>
                  <a:pt x="693019" y="47187"/>
                </a:cubicBezTo>
                <a:cubicBezTo>
                  <a:pt x="452388" y="127397"/>
                  <a:pt x="226194" y="313485"/>
                  <a:pt x="0" y="499574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자유형 17">
            <a:extLst>
              <a:ext uri="{FF2B5EF4-FFF2-40B4-BE49-F238E27FC236}">
                <a16:creationId xmlns:a16="http://schemas.microsoft.com/office/drawing/2014/main" id="{8B172AFD-F5CD-4910-89A6-332D8B418FEF}"/>
              </a:ext>
            </a:extLst>
          </p:cNvPr>
          <p:cNvSpPr/>
          <p:nvPr/>
        </p:nvSpPr>
        <p:spPr>
          <a:xfrm>
            <a:off x="4293434" y="2927100"/>
            <a:ext cx="1716416" cy="1192389"/>
          </a:xfrm>
          <a:custGeom>
            <a:avLst/>
            <a:gdLst>
              <a:gd name="connsiteX0" fmla="*/ 1636295 w 1638240"/>
              <a:gd name="connsiteY0" fmla="*/ 0 h 1138080"/>
              <a:gd name="connsiteX1" fmla="*/ 1376413 w 1638240"/>
              <a:gd name="connsiteY1" fmla="*/ 1087654 h 1138080"/>
              <a:gd name="connsiteX2" fmla="*/ 0 w 1638240"/>
              <a:gd name="connsiteY2" fmla="*/ 856648 h 113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8240" h="1138080">
                <a:moveTo>
                  <a:pt x="1636295" y="0"/>
                </a:moveTo>
                <a:cubicBezTo>
                  <a:pt x="1642712" y="472439"/>
                  <a:pt x="1649129" y="944879"/>
                  <a:pt x="1376413" y="1087654"/>
                </a:cubicBezTo>
                <a:cubicBezTo>
                  <a:pt x="1103697" y="1230429"/>
                  <a:pt x="551848" y="1043538"/>
                  <a:pt x="0" y="856648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자유형 18">
            <a:extLst>
              <a:ext uri="{FF2B5EF4-FFF2-40B4-BE49-F238E27FC236}">
                <a16:creationId xmlns:a16="http://schemas.microsoft.com/office/drawing/2014/main" id="{E57AD49F-E3D7-4A99-9923-89558EAFB66B}"/>
              </a:ext>
            </a:extLst>
          </p:cNvPr>
          <p:cNvSpPr/>
          <p:nvPr/>
        </p:nvSpPr>
        <p:spPr>
          <a:xfrm>
            <a:off x="5951117" y="2912443"/>
            <a:ext cx="908833" cy="1681939"/>
          </a:xfrm>
          <a:custGeom>
            <a:avLst/>
            <a:gdLst>
              <a:gd name="connsiteX0" fmla="*/ 0 w 867439"/>
              <a:gd name="connsiteY0" fmla="*/ 0 h 1145406"/>
              <a:gd name="connsiteX1" fmla="*/ 856648 w 867439"/>
              <a:gd name="connsiteY1" fmla="*/ 452388 h 1145406"/>
              <a:gd name="connsiteX2" fmla="*/ 404261 w 867439"/>
              <a:gd name="connsiteY2" fmla="*/ 1145406 h 114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7439" h="1145406">
                <a:moveTo>
                  <a:pt x="0" y="0"/>
                </a:moveTo>
                <a:cubicBezTo>
                  <a:pt x="394635" y="130743"/>
                  <a:pt x="789271" y="261487"/>
                  <a:pt x="856648" y="452388"/>
                </a:cubicBezTo>
                <a:cubicBezTo>
                  <a:pt x="924025" y="643289"/>
                  <a:pt x="664143" y="894347"/>
                  <a:pt x="404261" y="1145406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62C40E1-AEFA-43F0-982E-86B811B1A433}"/>
              </a:ext>
            </a:extLst>
          </p:cNvPr>
          <p:cNvGrpSpPr/>
          <p:nvPr/>
        </p:nvGrpSpPr>
        <p:grpSpPr>
          <a:xfrm>
            <a:off x="5492266" y="2338909"/>
            <a:ext cx="1098082" cy="1098082"/>
            <a:chOff x="6839505" y="2684251"/>
            <a:chExt cx="1098082" cy="109808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EC7DBD2-1AB0-4370-AEF5-3F9BCAD39CC6}"/>
                </a:ext>
              </a:extLst>
            </p:cNvPr>
            <p:cNvSpPr/>
            <p:nvPr/>
          </p:nvSpPr>
          <p:spPr>
            <a:xfrm>
              <a:off x="6839505" y="2684251"/>
              <a:ext cx="1098082" cy="1098082"/>
            </a:xfrm>
            <a:prstGeom prst="ellipse">
              <a:avLst/>
            </a:prstGeom>
            <a:solidFill>
              <a:srgbClr val="A481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061D7A6-4D68-43AA-8B0B-D048D0DDB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04544" y="2915762"/>
              <a:ext cx="923290" cy="64224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8DE56B6-05A0-4703-B968-CA46C242BDFC}"/>
              </a:ext>
            </a:extLst>
          </p:cNvPr>
          <p:cNvSpPr txBox="1"/>
          <p:nvPr/>
        </p:nvSpPr>
        <p:spPr>
          <a:xfrm>
            <a:off x="5384080" y="2686931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EE5FACB9-9ED7-461F-8AC0-6A48BF14D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</p:spPr>
        <p:txBody>
          <a:bodyPr rtlCol="0"/>
          <a:lstStyle/>
          <a:p>
            <a:pPr rtl="0"/>
            <a:r>
              <a:rPr lang="ko-KR" altLang="en-US" dirty="0"/>
              <a:t>프로젝트 목표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35D436A-CF86-44DE-8982-4E1ECF673D32}"/>
              </a:ext>
            </a:extLst>
          </p:cNvPr>
          <p:cNvGrpSpPr/>
          <p:nvPr/>
        </p:nvGrpSpPr>
        <p:grpSpPr>
          <a:xfrm>
            <a:off x="7038967" y="953399"/>
            <a:ext cx="4771772" cy="4967183"/>
            <a:chOff x="6877626" y="1569964"/>
            <a:chExt cx="4771772" cy="496718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07B0710-B11B-4578-98C0-E19B5891AD93}"/>
                </a:ext>
              </a:extLst>
            </p:cNvPr>
            <p:cNvSpPr/>
            <p:nvPr/>
          </p:nvSpPr>
          <p:spPr>
            <a:xfrm>
              <a:off x="7230323" y="2005811"/>
              <a:ext cx="3779520" cy="772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dirty="0">
                  <a:ln>
                    <a:solidFill>
                      <a:schemeClr val="tx1">
                        <a:alpha val="36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팀 단위로 일정을 공유 할 수 있는</a:t>
              </a:r>
              <a:endParaRPr lang="en-US" altLang="ko-KR" dirty="0">
                <a:ln>
                  <a:solidFill>
                    <a:schemeClr val="tx1">
                      <a:alpha val="36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dirty="0">
                  <a:ln>
                    <a:solidFill>
                      <a:schemeClr val="tx1">
                        <a:alpha val="36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풀 캘린더 형식의 </a:t>
              </a:r>
              <a:r>
                <a:rPr lang="ko-KR" altLang="en-US" dirty="0" err="1">
                  <a:ln>
                    <a:solidFill>
                      <a:schemeClr val="tx1">
                        <a:alpha val="36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플래너</a:t>
              </a:r>
              <a:r>
                <a:rPr lang="ko-KR" altLang="en-US" dirty="0">
                  <a:ln>
                    <a:solidFill>
                      <a:schemeClr val="tx1">
                        <a:alpha val="36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제공</a:t>
              </a:r>
              <a:endParaRPr lang="en-US" altLang="ko-KR" dirty="0">
                <a:ln>
                  <a:solidFill>
                    <a:schemeClr val="tx1">
                      <a:alpha val="36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모서리가 둥근 직사각형 14">
              <a:extLst>
                <a:ext uri="{FF2B5EF4-FFF2-40B4-BE49-F238E27FC236}">
                  <a16:creationId xmlns:a16="http://schemas.microsoft.com/office/drawing/2014/main" id="{AF4005C1-F2E7-40AB-90AA-4A322A8B80BC}"/>
                </a:ext>
              </a:extLst>
            </p:cNvPr>
            <p:cNvSpPr/>
            <p:nvPr/>
          </p:nvSpPr>
          <p:spPr>
            <a:xfrm>
              <a:off x="6877626" y="1569964"/>
              <a:ext cx="4484914" cy="423232"/>
            </a:xfrm>
            <a:prstGeom prst="roundRect">
              <a:avLst>
                <a:gd name="adj" fmla="val 50000"/>
              </a:avLst>
            </a:prstGeom>
            <a:solidFill>
              <a:srgbClr val="A48179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B4071D2-2301-4774-901E-BDAE10604A69}"/>
                </a:ext>
              </a:extLst>
            </p:cNvPr>
            <p:cNvSpPr/>
            <p:nvPr/>
          </p:nvSpPr>
          <p:spPr>
            <a:xfrm>
              <a:off x="7534510" y="1581525"/>
              <a:ext cx="27879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Full </a:t>
              </a:r>
              <a:r>
                <a:rPr lang="en-US" altLang="ko-KR" sz="2000" b="1" dirty="0" err="1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Calender</a:t>
              </a:r>
              <a:r>
                <a:rPr lang="en-US" altLang="ko-KR" sz="2000" b="1" dirty="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Planner</a:t>
              </a:r>
              <a:endParaRPr lang="ko-KR" altLang="en-US" sz="20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모서리가 둥근 직사각형 16">
              <a:extLst>
                <a:ext uri="{FF2B5EF4-FFF2-40B4-BE49-F238E27FC236}">
                  <a16:creationId xmlns:a16="http://schemas.microsoft.com/office/drawing/2014/main" id="{4D16B441-E83F-484E-8EC2-9EE80BDAC3B5}"/>
                </a:ext>
              </a:extLst>
            </p:cNvPr>
            <p:cNvSpPr/>
            <p:nvPr/>
          </p:nvSpPr>
          <p:spPr>
            <a:xfrm>
              <a:off x="6933821" y="4073655"/>
              <a:ext cx="4484914" cy="423232"/>
            </a:xfrm>
            <a:prstGeom prst="roundRect">
              <a:avLst>
                <a:gd name="adj" fmla="val 50000"/>
              </a:avLst>
            </a:prstGeom>
            <a:solidFill>
              <a:srgbClr val="A48179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CF67720-C528-465F-B274-2B99AA039A06}"/>
                </a:ext>
              </a:extLst>
            </p:cNvPr>
            <p:cNvSpPr/>
            <p:nvPr/>
          </p:nvSpPr>
          <p:spPr>
            <a:xfrm>
              <a:off x="7521568" y="4092463"/>
              <a:ext cx="159851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Community</a:t>
              </a:r>
              <a:endParaRPr lang="ko-KR" altLang="en-US" sz="20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6335C5-B0EB-4126-9BB8-6DA2A308703B}"/>
                </a:ext>
              </a:extLst>
            </p:cNvPr>
            <p:cNvSpPr/>
            <p:nvPr/>
          </p:nvSpPr>
          <p:spPr>
            <a:xfrm>
              <a:off x="7199141" y="4526840"/>
              <a:ext cx="3779520" cy="1132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dirty="0">
                  <a:ln>
                    <a:solidFill>
                      <a:schemeClr val="tx1">
                        <a:alpha val="36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카테고리 별 글작성이 가능한 텍스트 게시판</a:t>
              </a:r>
              <a:endParaRPr lang="en-US" altLang="ko-KR" dirty="0">
                <a:ln>
                  <a:solidFill>
                    <a:schemeClr val="tx1">
                      <a:alpha val="36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dirty="0">
                  <a:ln>
                    <a:solidFill>
                      <a:schemeClr val="tx1">
                        <a:alpha val="36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썸네일이 있는 이미지 게시판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64C3FD9-7ADE-4539-87C5-F51A031363BA}"/>
                </a:ext>
              </a:extLst>
            </p:cNvPr>
            <p:cNvSpPr/>
            <p:nvPr/>
          </p:nvSpPr>
          <p:spPr>
            <a:xfrm>
              <a:off x="7199141" y="3379218"/>
              <a:ext cx="445025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36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출장 시 주요 문서 등 파일을 저장 가능한</a:t>
              </a:r>
              <a:endParaRPr lang="en-US" altLang="ko-KR" dirty="0">
                <a:ln>
                  <a:solidFill>
                    <a:schemeClr val="tx1">
                      <a:alpha val="36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dirty="0">
                  <a:ln>
                    <a:solidFill>
                      <a:schemeClr val="tx1">
                        <a:alpha val="36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보안성 있는 웹하드 시스템</a:t>
              </a:r>
              <a:endParaRPr lang="en-US" altLang="ko-KR" dirty="0">
                <a:ln>
                  <a:solidFill>
                    <a:schemeClr val="tx1">
                      <a:alpha val="36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모서리가 둥근 직사각형 20">
              <a:extLst>
                <a:ext uri="{FF2B5EF4-FFF2-40B4-BE49-F238E27FC236}">
                  <a16:creationId xmlns:a16="http://schemas.microsoft.com/office/drawing/2014/main" id="{C92658D1-EECD-4C90-9EDD-9201C051687C}"/>
                </a:ext>
              </a:extLst>
            </p:cNvPr>
            <p:cNvSpPr/>
            <p:nvPr/>
          </p:nvSpPr>
          <p:spPr>
            <a:xfrm>
              <a:off x="6933821" y="2880249"/>
              <a:ext cx="4484914" cy="423232"/>
            </a:xfrm>
            <a:prstGeom prst="roundRect">
              <a:avLst>
                <a:gd name="adj" fmla="val 50000"/>
              </a:avLst>
            </a:prstGeom>
            <a:solidFill>
              <a:srgbClr val="A48179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39E889D-6CC5-4DF9-8E19-21415A2C9407}"/>
                </a:ext>
              </a:extLst>
            </p:cNvPr>
            <p:cNvSpPr/>
            <p:nvPr/>
          </p:nvSpPr>
          <p:spPr>
            <a:xfrm>
              <a:off x="7534510" y="2879643"/>
              <a:ext cx="168219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Team</a:t>
              </a:r>
              <a:r>
                <a:rPr lang="ko-KR" altLang="en-US" sz="2000" b="1" dirty="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000" b="1" dirty="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Folder</a:t>
              </a:r>
              <a:endParaRPr lang="ko-KR" altLang="en-US" sz="20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0" name="모서리가 둥근 직사각형 16">
              <a:extLst>
                <a:ext uri="{FF2B5EF4-FFF2-40B4-BE49-F238E27FC236}">
                  <a16:creationId xmlns:a16="http://schemas.microsoft.com/office/drawing/2014/main" id="{2AEB99CD-73E1-4B34-8868-792C54602035}"/>
                </a:ext>
              </a:extLst>
            </p:cNvPr>
            <p:cNvSpPr/>
            <p:nvPr/>
          </p:nvSpPr>
          <p:spPr>
            <a:xfrm>
              <a:off x="6933821" y="5660214"/>
              <a:ext cx="4484914" cy="423232"/>
            </a:xfrm>
            <a:prstGeom prst="roundRect">
              <a:avLst>
                <a:gd name="adj" fmla="val 50000"/>
              </a:avLst>
            </a:prstGeom>
            <a:solidFill>
              <a:srgbClr val="A48179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E875538-FEC5-4F7B-BC69-DC515571C10A}"/>
                </a:ext>
              </a:extLst>
            </p:cNvPr>
            <p:cNvSpPr/>
            <p:nvPr/>
          </p:nvSpPr>
          <p:spPr>
            <a:xfrm>
              <a:off x="7497962" y="5689732"/>
              <a:ext cx="292419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API</a:t>
              </a:r>
              <a:r>
                <a:rPr lang="ko-KR" altLang="en-US" sz="2000" b="1" dirty="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</a:t>
              </a:r>
              <a:r>
                <a:rPr lang="en-US" altLang="ko-KR" sz="2000" b="1" dirty="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이용한 정보 제공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F285723-5037-4323-854F-7633959D0E9A}"/>
                </a:ext>
              </a:extLst>
            </p:cNvPr>
            <p:cNvSpPr/>
            <p:nvPr/>
          </p:nvSpPr>
          <p:spPr>
            <a:xfrm>
              <a:off x="7199141" y="6167815"/>
              <a:ext cx="32864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n>
                    <a:solidFill>
                      <a:schemeClr val="tx1">
                        <a:alpha val="36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국가 정보</a:t>
              </a:r>
              <a:r>
                <a:rPr lang="en-US" altLang="ko-KR" dirty="0">
                  <a:ln>
                    <a:solidFill>
                      <a:schemeClr val="tx1">
                        <a:alpha val="36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dirty="0">
                  <a:ln>
                    <a:solidFill>
                      <a:schemeClr val="tx1">
                        <a:alpha val="36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날씨</a:t>
              </a:r>
              <a:r>
                <a:rPr lang="en-US" altLang="ko-KR" dirty="0">
                  <a:ln>
                    <a:solidFill>
                      <a:schemeClr val="tx1">
                        <a:alpha val="36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dirty="0">
                  <a:ln>
                    <a:solidFill>
                      <a:schemeClr val="tx1">
                        <a:alpha val="36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시간</a:t>
              </a:r>
              <a:r>
                <a:rPr lang="en-US" altLang="ko-KR" dirty="0">
                  <a:ln>
                    <a:solidFill>
                      <a:schemeClr val="tx1">
                        <a:alpha val="36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dirty="0">
                  <a:ln>
                    <a:solidFill>
                      <a:schemeClr val="tx1">
                        <a:alpha val="3600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환율 등</a:t>
              </a:r>
              <a:endParaRPr lang="en-US" altLang="ko-KR" dirty="0">
                <a:ln>
                  <a:solidFill>
                    <a:schemeClr val="tx1">
                      <a:alpha val="36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32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A9A8B-DC95-4E72-991C-89439765B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155" y="839865"/>
            <a:ext cx="2073356" cy="551656"/>
          </a:xfrm>
        </p:spPr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690E98-2F43-4441-8305-51514D70A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80" y="1764417"/>
            <a:ext cx="2073356" cy="20808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D4272A-A15B-4D71-980E-5E7C060E1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28" y="3789040"/>
            <a:ext cx="4392488" cy="19442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59BD08-DACA-41BB-83FC-DD9EAB397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470" y="1553775"/>
            <a:ext cx="3366120" cy="25245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8CC1D0-C572-4342-9348-17374056F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300" y="3904928"/>
            <a:ext cx="2808312" cy="18283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D9C8A2-F789-476D-8B78-6A58DFB5CF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206" y="260648"/>
            <a:ext cx="3238500" cy="3238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DC7662-F518-4DE4-9EAA-5D70D9823E13}"/>
              </a:ext>
            </a:extLst>
          </p:cNvPr>
          <p:cNvSpPr txBox="1"/>
          <p:nvPr/>
        </p:nvSpPr>
        <p:spPr>
          <a:xfrm>
            <a:off x="8016024" y="2409269"/>
            <a:ext cx="3554823" cy="332398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400" dirty="0">
                <a:latin typeface="+mn-ea"/>
              </a:rPr>
              <a:t>Spring 4.3.2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 err="1">
                <a:latin typeface="+mn-ea"/>
              </a:rPr>
              <a:t>MyBatis</a:t>
            </a:r>
            <a:r>
              <a:rPr lang="en-US" altLang="ko-KR" sz="2400" dirty="0">
                <a:latin typeface="+mn-ea"/>
              </a:rPr>
              <a:t> 3.4.6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>
                <a:latin typeface="+mn-ea"/>
              </a:rPr>
              <a:t>Maven 4.0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>
                <a:latin typeface="+mn-ea"/>
              </a:rPr>
              <a:t>Oracle DB 11g - R2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>
                <a:latin typeface="+mn-ea"/>
              </a:rPr>
              <a:t>JavaScript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>
                <a:latin typeface="+mn-ea"/>
              </a:rPr>
              <a:t>J query 3.4.1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>
                <a:latin typeface="+mn-ea"/>
              </a:rPr>
              <a:t>Java 1.8</a:t>
            </a:r>
          </a:p>
          <a:p>
            <a:pPr marL="285750" indent="-285750">
              <a:buFontTx/>
              <a:buChar char="-"/>
            </a:pPr>
            <a:r>
              <a:rPr lang="en-US" altLang="ko-KR" sz="2400" dirty="0" err="1">
                <a:latin typeface="+mn-ea"/>
              </a:rPr>
              <a:t>BootStrapk</a:t>
            </a:r>
            <a:r>
              <a:rPr lang="en-US" altLang="ko-KR" sz="2400" dirty="0">
                <a:latin typeface="+mn-ea"/>
              </a:rPr>
              <a:t> 3.3.2</a:t>
            </a:r>
          </a:p>
          <a:p>
            <a:pPr marL="285750" indent="-285750">
              <a:buFontTx/>
              <a:buChar char="-"/>
            </a:pP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925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담당 기능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539574" y="2060848"/>
            <a:ext cx="7163824" cy="3036168"/>
          </a:xfrm>
        </p:spPr>
        <p:txBody>
          <a:bodyPr rtlCol="0"/>
          <a:lstStyle/>
          <a:p>
            <a:pPr rtl="0"/>
            <a:r>
              <a:rPr lang="ko-KR" altLang="en-US" dirty="0">
                <a:latin typeface="+mn-ea"/>
                <a:ea typeface="+mn-ea"/>
              </a:rPr>
              <a:t>로그인 및 회원가입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rtl="0"/>
            <a:r>
              <a:rPr lang="ko-KR" altLang="en-US" dirty="0">
                <a:latin typeface="+mn-ea"/>
                <a:ea typeface="+mn-ea"/>
              </a:rPr>
              <a:t>회원 간 </a:t>
            </a:r>
            <a:r>
              <a:rPr lang="en-US" altLang="ko-KR" dirty="0">
                <a:latin typeface="+mn-ea"/>
                <a:ea typeface="+mn-ea"/>
              </a:rPr>
              <a:t>1:1 </a:t>
            </a:r>
            <a:r>
              <a:rPr lang="ko-KR" altLang="en-US" dirty="0">
                <a:latin typeface="+mn-ea"/>
                <a:ea typeface="+mn-ea"/>
              </a:rPr>
              <a:t>쪽지 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이메일을 이용한 관리자 문의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rtl="0"/>
            <a:r>
              <a:rPr lang="ko-KR" altLang="en-US" dirty="0" err="1">
                <a:latin typeface="+mn-ea"/>
                <a:ea typeface="+mn-ea"/>
              </a:rPr>
              <a:t>탬플릿을</a:t>
            </a:r>
            <a:r>
              <a:rPr lang="ko-KR" altLang="en-US" dirty="0">
                <a:latin typeface="+mn-ea"/>
                <a:ea typeface="+mn-ea"/>
              </a:rPr>
              <a:t> 활용한 전체적인 홈페이지 디자인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/>
              <a:t>국가 정보</a:t>
            </a:r>
            <a:r>
              <a:rPr lang="en-US" altLang="ko-KR" dirty="0"/>
              <a:t>, </a:t>
            </a:r>
            <a:r>
              <a:rPr lang="ko-KR" altLang="en-US" dirty="0"/>
              <a:t>날씨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환율 등 </a:t>
            </a:r>
            <a:r>
              <a:rPr lang="en-US" altLang="ko-KR" dirty="0"/>
              <a:t>API </a:t>
            </a:r>
            <a:r>
              <a:rPr lang="ko-KR" altLang="en-US" dirty="0"/>
              <a:t>적용</a:t>
            </a:r>
            <a:endParaRPr lang="en-US" altLang="ko-KR" dirty="0"/>
          </a:p>
        </p:txBody>
      </p:sp>
      <p:sp>
        <p:nvSpPr>
          <p:cNvPr id="4" name="텍스트 개체 틀 7"/>
          <p:cNvSpPr txBox="1">
            <a:spLocks/>
          </p:cNvSpPr>
          <p:nvPr/>
        </p:nvSpPr>
        <p:spPr>
          <a:xfrm>
            <a:off x="1539574" y="5715000"/>
            <a:ext cx="9888837" cy="53340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943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296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7D632-232C-4B9C-9E06-F5E5572F5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세부 기능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58E6AD-BE95-4BAC-87F0-EBA0CEC5A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/>
              <a:t>회원 가입시 다음 주소 </a:t>
            </a:r>
            <a:r>
              <a:rPr lang="en-US" altLang="ko-KR" dirty="0"/>
              <a:t>API </a:t>
            </a:r>
            <a:r>
              <a:rPr lang="ko-KR" altLang="en-US" dirty="0"/>
              <a:t>적용</a:t>
            </a:r>
            <a:endParaRPr lang="en-US" altLang="ko-KR" dirty="0"/>
          </a:p>
          <a:p>
            <a:r>
              <a:rPr lang="ko-KR" altLang="en-US" dirty="0"/>
              <a:t>구글</a:t>
            </a:r>
            <a:r>
              <a:rPr lang="en-US" altLang="ko-KR" dirty="0"/>
              <a:t>API</a:t>
            </a:r>
            <a:r>
              <a:rPr lang="ko-KR" altLang="en-US" dirty="0"/>
              <a:t> </a:t>
            </a:r>
            <a:r>
              <a:rPr lang="ko-KR" altLang="en-US" dirty="0" err="1"/>
              <a:t>리캡챠</a:t>
            </a:r>
            <a:r>
              <a:rPr lang="en-US" altLang="ko-KR" dirty="0"/>
              <a:t>v2</a:t>
            </a:r>
            <a:r>
              <a:rPr lang="ko-KR" altLang="en-US" dirty="0"/>
              <a:t>를 이용한 자동 가입 방지 구현</a:t>
            </a:r>
            <a:endParaRPr lang="en-US" altLang="ko-KR" dirty="0"/>
          </a:p>
          <a:p>
            <a:r>
              <a:rPr lang="ko-KR" altLang="en-US" dirty="0"/>
              <a:t>가입 인증 이메일 발송</a:t>
            </a:r>
            <a:endParaRPr lang="en-US" altLang="ko-KR" dirty="0"/>
          </a:p>
          <a:p>
            <a:r>
              <a:rPr lang="ko-KR" altLang="en-US" dirty="0"/>
              <a:t>인증 이메일 수신불가시 재 발송 기능</a:t>
            </a:r>
            <a:endParaRPr lang="en-US" altLang="ko-KR" dirty="0"/>
          </a:p>
          <a:p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비밀번호 </a:t>
            </a:r>
            <a:r>
              <a:rPr lang="ko-KR" altLang="en-US" dirty="0" err="1"/>
              <a:t>분실시</a:t>
            </a:r>
            <a:r>
              <a:rPr lang="ko-KR" altLang="en-US" dirty="0"/>
              <a:t> 이메일을 통해 사용자에게 발송 </a:t>
            </a:r>
            <a:endParaRPr lang="en-US" altLang="ko-KR" dirty="0"/>
          </a:p>
          <a:p>
            <a:r>
              <a:rPr lang="ko-KR" altLang="en-US" dirty="0"/>
              <a:t>임시 비밀번호를 통한 보안 </a:t>
            </a:r>
            <a:endParaRPr lang="en-US" altLang="ko-KR" dirty="0"/>
          </a:p>
          <a:p>
            <a:r>
              <a:rPr lang="ko-KR" altLang="en-US" dirty="0"/>
              <a:t>이메일을 이용한 </a:t>
            </a:r>
            <a:r>
              <a:rPr lang="en-US" altLang="ko-KR" dirty="0"/>
              <a:t>1:1 </a:t>
            </a:r>
            <a:r>
              <a:rPr lang="ko-KR" altLang="en-US" dirty="0"/>
              <a:t>관리자 문의</a:t>
            </a:r>
            <a:endParaRPr lang="en-US" altLang="ko-KR" dirty="0"/>
          </a:p>
          <a:p>
            <a:r>
              <a:rPr lang="ko-KR" altLang="en-US" dirty="0"/>
              <a:t>로그인 시 자동 로그인 방지 </a:t>
            </a:r>
            <a:r>
              <a:rPr lang="en-US" altLang="ko-KR" dirty="0"/>
              <a:t>(</a:t>
            </a:r>
            <a:r>
              <a:rPr lang="ko-KR" altLang="en-US" dirty="0" err="1"/>
              <a:t>리캡챠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쪽지 알림 기능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043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메인 화면 </a:t>
            </a:r>
            <a:r>
              <a:rPr lang="en-US" altLang="ko-KR" dirty="0"/>
              <a:t>(index)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DB88711-E434-4331-9DE1-373AF3833B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54897" y="1683677"/>
            <a:ext cx="5482081" cy="2969459"/>
          </a:xfr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E6729ED-ECB3-43EF-AF8E-415904F66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5259" y="4804582"/>
            <a:ext cx="4435564" cy="1384506"/>
          </a:xfrm>
        </p:spPr>
        <p:txBody>
          <a:bodyPr/>
          <a:lstStyle/>
          <a:p>
            <a:r>
              <a:rPr lang="ko-KR" altLang="en-US" dirty="0"/>
              <a:t>사이드 바 구현 </a:t>
            </a:r>
            <a:r>
              <a:rPr lang="en-US" altLang="ko-KR" dirty="0"/>
              <a:t>(</a:t>
            </a:r>
            <a:r>
              <a:rPr lang="ko-KR" altLang="en-US" dirty="0"/>
              <a:t>정보 </a:t>
            </a:r>
            <a:r>
              <a:rPr lang="en-US" altLang="ko-KR" dirty="0"/>
              <a:t>API)</a:t>
            </a:r>
          </a:p>
          <a:p>
            <a:r>
              <a:rPr lang="ko-KR" altLang="en-US" dirty="0"/>
              <a:t>전체적인 컨텐츠 영역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36EB11-2A3A-4160-B719-F5FEDD6D5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848" y="1794131"/>
            <a:ext cx="4995825" cy="271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6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회원가입 </a:t>
            </a:r>
            <a:r>
              <a:rPr lang="en-US" altLang="ko-KR" dirty="0"/>
              <a:t>- </a:t>
            </a:r>
            <a:r>
              <a:rPr lang="ko-KR" altLang="en-US" dirty="0"/>
              <a:t>약관</a:t>
            </a:r>
            <a:endParaRPr lang="en-US" altLang="ko-KR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BCB92BD-6D35-4190-9B0D-D0EEB922CB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21804" y="1676400"/>
            <a:ext cx="5475121" cy="2976736"/>
          </a:xfr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D04ADAD-4449-4F34-BB7F-79A250949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0848" y="1904999"/>
            <a:ext cx="4435565" cy="2820145"/>
          </a:xfrm>
        </p:spPr>
        <p:txBody>
          <a:bodyPr/>
          <a:lstStyle/>
          <a:p>
            <a:r>
              <a:rPr lang="ko-KR" altLang="en-US" dirty="0"/>
              <a:t>자바 스크립트를 이용한 약관 동의 체크 기능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향후 웹사이트 이용에 사용자 정보를 광고</a:t>
            </a:r>
            <a:r>
              <a:rPr lang="en-US" altLang="ko-KR" dirty="0"/>
              <a:t>, </a:t>
            </a:r>
            <a:r>
              <a:rPr lang="ko-KR" altLang="en-US" dirty="0"/>
              <a:t>이벤트 등에 활용 가능</a:t>
            </a:r>
            <a:endParaRPr lang="en-US" altLang="ko-KR" dirty="0"/>
          </a:p>
        </p:txBody>
      </p:sp>
      <p:sp>
        <p:nvSpPr>
          <p:cNvPr id="4" name="텍스트 개체 틀 7"/>
          <p:cNvSpPr txBox="1">
            <a:spLocks/>
          </p:cNvSpPr>
          <p:nvPr/>
        </p:nvSpPr>
        <p:spPr>
          <a:xfrm>
            <a:off x="997593" y="5661248"/>
            <a:ext cx="10193637" cy="53340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004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943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100000"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SzPct val="8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24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회원가입 </a:t>
            </a:r>
            <a:r>
              <a:rPr lang="en-US" altLang="ko-KR" dirty="0"/>
              <a:t>– </a:t>
            </a:r>
            <a:r>
              <a:rPr lang="ko-KR" altLang="en-US" dirty="0"/>
              <a:t>가입 페이지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7C95708-510B-4702-89D2-273304B6A1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05780" y="1697320"/>
            <a:ext cx="6501804" cy="3312368"/>
          </a:xfr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8F6FE02-3F2B-47F3-9444-B4B388DB6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02524" y="1697320"/>
            <a:ext cx="4435564" cy="4088921"/>
          </a:xfrm>
        </p:spPr>
        <p:txBody>
          <a:bodyPr/>
          <a:lstStyle/>
          <a:p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패스워드</a:t>
            </a:r>
            <a:r>
              <a:rPr lang="en-US" altLang="ko-KR" dirty="0"/>
              <a:t>, </a:t>
            </a:r>
            <a:r>
              <a:rPr lang="ko-KR" altLang="en-US" dirty="0"/>
              <a:t>닉네임 등 유효성 검사</a:t>
            </a:r>
            <a:endParaRPr lang="en-US" altLang="ko-KR" dirty="0"/>
          </a:p>
          <a:p>
            <a:r>
              <a:rPr lang="ko-KR" altLang="en-US" dirty="0"/>
              <a:t>다음 </a:t>
            </a:r>
            <a:r>
              <a:rPr lang="en-US" altLang="ko-KR" dirty="0"/>
              <a:t>API</a:t>
            </a:r>
            <a:r>
              <a:rPr lang="ko-KR" altLang="en-US" dirty="0"/>
              <a:t>를 이용한 주소 검색</a:t>
            </a:r>
            <a:endParaRPr lang="en-US" altLang="ko-KR" dirty="0"/>
          </a:p>
          <a:p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생년월일을 직접입력이 아닌 </a:t>
            </a:r>
            <a:r>
              <a:rPr lang="ko-KR" altLang="en-US" dirty="0" err="1"/>
              <a:t>셀렉트</a:t>
            </a:r>
            <a:r>
              <a:rPr lang="ko-KR" altLang="en-US" dirty="0"/>
              <a:t> 박스를 활용하여 구현 및 </a:t>
            </a:r>
            <a:r>
              <a:rPr lang="en-US" altLang="ko-KR" dirty="0"/>
              <a:t>DB</a:t>
            </a:r>
            <a:r>
              <a:rPr lang="ko-KR" altLang="en-US" dirty="0"/>
              <a:t>에 저장</a:t>
            </a:r>
            <a:endParaRPr lang="en-US" altLang="ko-KR" dirty="0"/>
          </a:p>
          <a:p>
            <a:r>
              <a:rPr lang="ko-KR" altLang="en-US" dirty="0"/>
              <a:t>구글 </a:t>
            </a:r>
            <a:r>
              <a:rPr lang="en-US" altLang="ko-KR" dirty="0"/>
              <a:t>API </a:t>
            </a:r>
            <a:r>
              <a:rPr lang="ko-KR" altLang="en-US" dirty="0"/>
              <a:t>중 </a:t>
            </a:r>
            <a:r>
              <a:rPr lang="ko-KR" altLang="en-US" dirty="0" err="1"/>
              <a:t>리캡챠</a:t>
            </a:r>
            <a:r>
              <a:rPr lang="ko-KR" altLang="en-US" dirty="0"/>
              <a:t> </a:t>
            </a:r>
            <a:r>
              <a:rPr lang="en-US" altLang="ko-KR" dirty="0"/>
              <a:t>v2</a:t>
            </a:r>
            <a:r>
              <a:rPr lang="ko-KR" altLang="en-US" dirty="0"/>
              <a:t>를 이용하여 중복가입 방지</a:t>
            </a:r>
          </a:p>
        </p:txBody>
      </p:sp>
    </p:spTree>
    <p:extLst>
      <p:ext uri="{BB962C8B-B14F-4D97-AF65-F5344CB8AC3E}">
        <p14:creationId xmlns:p14="http://schemas.microsoft.com/office/powerpoint/2010/main" val="351901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4DF8EE-9579-4DDE-BA82-BA6380AB0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코드 </a:t>
            </a:r>
            <a:r>
              <a:rPr lang="en-US" altLang="ko-KR" dirty="0"/>
              <a:t>– </a:t>
            </a:r>
            <a:r>
              <a:rPr lang="ko-KR" altLang="en-US" dirty="0"/>
              <a:t>구글 </a:t>
            </a:r>
            <a:r>
              <a:rPr lang="en-US" altLang="ko-KR" dirty="0"/>
              <a:t>API </a:t>
            </a:r>
            <a:r>
              <a:rPr lang="ko-KR" altLang="en-US" dirty="0" err="1"/>
              <a:t>리캡차</a:t>
            </a:r>
            <a:r>
              <a:rPr lang="ko-KR" altLang="en-US" dirty="0"/>
              <a:t> </a:t>
            </a:r>
            <a:r>
              <a:rPr lang="en-US" altLang="ko-KR" dirty="0"/>
              <a:t>v2 (1)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B9B4109-364B-4A6C-BE1D-0D69DE4E78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368" y="1772874"/>
            <a:ext cx="5992304" cy="2966921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236B901-3799-49EF-9D9D-52B6A81ED2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3487" y="1772874"/>
            <a:ext cx="5742970" cy="3096344"/>
          </a:xfrm>
        </p:spPr>
      </p:pic>
    </p:spTree>
    <p:extLst>
      <p:ext uri="{BB962C8B-B14F-4D97-AF65-F5344CB8AC3E}">
        <p14:creationId xmlns:p14="http://schemas.microsoft.com/office/powerpoint/2010/main" val="226769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프로젝트 계획 개요 프레젠테이션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98000"/>
              </a:schemeClr>
            </a:duotone>
          </a:blip>
          <a:tile tx="0" ty="0" sx="100000" sy="100000" flip="none" algn="ctr"/>
        </a:blipFill>
      </a:bgFillStyleLst>
    </a:fmtScheme>
  </a:themeElements>
  <a:objectDefaults>
    <a:spDef>
      <a:spPr>
        <a:solidFill>
          <a:schemeClr val="accent1">
            <a:lumMod val="50000"/>
          </a:schemeClr>
        </a:solidFill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accent1">
              <a:lumMod val="20000"/>
              <a:lumOff val="80000"/>
            </a:schemeClr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26713638_TF03460544" id="{14945A26-3B5E-46DB-8F1A-24559DBBC804}" vid="{927BFF15-CA9A-42F2-BAB3-12F64809CABA}"/>
    </a:ext>
  </a:extLst>
</a:theme>
</file>

<file path=ppt/theme/theme2.xml><?xml version="1.0" encoding="utf-8"?>
<a:theme xmlns:a="http://schemas.openxmlformats.org/drawingml/2006/main" name="Office 테마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프로젝트 계획 개요 프레젠테이션</Template>
  <TotalTime>336</TotalTime>
  <Words>479</Words>
  <Application>Microsoft Office PowerPoint</Application>
  <PresentationFormat>사용자 지정</PresentationFormat>
  <Paragraphs>86</Paragraphs>
  <Slides>19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나눔고딕</vt:lpstr>
      <vt:lpstr>맑은 고딕</vt:lpstr>
      <vt:lpstr>Arial</vt:lpstr>
      <vt:lpstr>Calibri</vt:lpstr>
      <vt:lpstr>Wingdings</vt:lpstr>
      <vt:lpstr>프로젝트 계획 개요 프레젠테이션</vt:lpstr>
      <vt:lpstr>BT-Plan</vt:lpstr>
      <vt:lpstr>프로젝트 목표</vt:lpstr>
      <vt:lpstr>개발 환경</vt:lpstr>
      <vt:lpstr>담당 기능</vt:lpstr>
      <vt:lpstr>세부 기능 구현</vt:lpstr>
      <vt:lpstr>메인 화면 (index)</vt:lpstr>
      <vt:lpstr>회원가입 - 약관</vt:lpstr>
      <vt:lpstr>회원가입 – 가입 페이지</vt:lpstr>
      <vt:lpstr>구현 코드 – 구글 API 리캡차 v2 (1)</vt:lpstr>
      <vt:lpstr>구현 코드 – 구글 API 리캡차 v2 (2)</vt:lpstr>
      <vt:lpstr>구현 코드 – 이메일 인증</vt:lpstr>
      <vt:lpstr>로그인 기능</vt:lpstr>
      <vt:lpstr>ID &amp; PW 찾기, 인증 이메일 재 발송</vt:lpstr>
      <vt:lpstr>1:1 관리자 문의</vt:lpstr>
      <vt:lpstr>회원 간 쪽지 기능</vt:lpstr>
      <vt:lpstr>내 정보 보기</vt:lpstr>
      <vt:lpstr>내 정보 수정</vt:lpstr>
      <vt:lpstr>회원 탈퇴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BT-Plan</dc:title>
  <dc:creator>사단법인 부천지역노사발전협의회</dc:creator>
  <cp:lastModifiedBy>사단법인 부천지역노사발전협의회</cp:lastModifiedBy>
  <cp:revision>36</cp:revision>
  <dcterms:created xsi:type="dcterms:W3CDTF">2019-07-29T06:07:59Z</dcterms:created>
  <dcterms:modified xsi:type="dcterms:W3CDTF">2019-08-02T08:24:45Z</dcterms:modified>
</cp:coreProperties>
</file>